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9" r:id="rId2"/>
    <p:sldId id="288" r:id="rId3"/>
    <p:sldId id="289" r:id="rId4"/>
    <p:sldId id="295" r:id="rId5"/>
    <p:sldId id="296" r:id="rId6"/>
    <p:sldId id="297" r:id="rId7"/>
    <p:sldId id="298" r:id="rId8"/>
    <p:sldId id="299" r:id="rId9"/>
    <p:sldId id="300" r:id="rId10"/>
    <p:sldId id="292" r:id="rId11"/>
    <p:sldId id="265" r:id="rId12"/>
  </p:sldIdLst>
  <p:sldSz cx="12188825" cy="6858000"/>
  <p:notesSz cx="6858000" cy="9144000"/>
  <p:embeddedFontLs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  <p15:guide id="3" pos="691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FEF1BC-5351-433B-A39C-22AB66D5E879}">
  <a:tblStyle styleId="{4CFEF1BC-5351-433B-A39C-22AB66D5E8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354" y="102"/>
      </p:cViewPr>
      <p:guideLst>
        <p:guide orient="horz" pos="2160"/>
        <p:guide pos="3839"/>
        <p:guide pos="69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2063" y="685800"/>
            <a:ext cx="6094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8d9390179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8d9390179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a0b3d1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a0b3d1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8974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f42ca1fa3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0f42ca1fa3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a0b3d1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a0b3d1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4920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a0b3d1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a0b3d1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0591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a0b3d1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a0b3d1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6059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a0b3d1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a0b3d1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078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a0b3d1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a0b3d1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3256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a0b3d1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a0b3d1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5717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a0b3d1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a0b3d1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52789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0a0b3d1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0a0b3d1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9340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Page (Dark)">
  <p:cSld name="CUSTOM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4"/>
          <p:cNvPicPr preferRelativeResize="0"/>
          <p:nvPr/>
        </p:nvPicPr>
        <p:blipFill rotWithShape="1">
          <a:blip r:embed="rId2">
            <a:alphaModFix amt="20000"/>
          </a:blip>
          <a:srcRect t="15583"/>
          <a:stretch/>
        </p:blipFill>
        <p:spPr>
          <a:xfrm>
            <a:off x="0" y="0"/>
            <a:ext cx="12188948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89125" y="1124712"/>
            <a:ext cx="10610700" cy="67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/>
          <p:nvPr/>
        </p:nvSpPr>
        <p:spPr>
          <a:xfrm>
            <a:off x="3941975" y="5029200"/>
            <a:ext cx="4305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rPr>
              <a:t>COMPASS</a:t>
            </a:r>
            <a:r>
              <a:rPr lang="en" sz="3600" b="1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RED</a:t>
            </a:r>
            <a:endParaRPr sz="3600" b="1">
              <a:solidFill>
                <a:schemeClr val="lt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3642125" y="5715000"/>
            <a:ext cx="4904700" cy="676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2"/>
          </p:nvPr>
        </p:nvSpPr>
        <p:spPr>
          <a:xfrm>
            <a:off x="790925" y="1856232"/>
            <a:ext cx="10607100" cy="369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3"/>
          </p:nvPr>
        </p:nvSpPr>
        <p:spPr>
          <a:xfrm>
            <a:off x="4855464" y="4663440"/>
            <a:ext cx="2469000" cy="2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  <a:defRPr sz="1500">
                <a:solidFill>
                  <a:schemeClr val="dk2"/>
                </a:solidFill>
              </a:defRPr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>
                <a:solidFill>
                  <a:schemeClr val="dk2"/>
                </a:solidFill>
              </a:defRPr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>
                <a:solidFill>
                  <a:schemeClr val="dk2"/>
                </a:solidFill>
              </a:defRPr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>
                <a:solidFill>
                  <a:schemeClr val="dk2"/>
                </a:solidFill>
              </a:defRPr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>
                <a:solidFill>
                  <a:schemeClr val="dk2"/>
                </a:solidFill>
              </a:defRPr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>
                <a:solidFill>
                  <a:schemeClr val="dk2"/>
                </a:solidFill>
              </a:defRPr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>
                <a:solidFill>
                  <a:schemeClr val="dk2"/>
                </a:solidFill>
              </a:defRPr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>
                <a:solidFill>
                  <a:schemeClr val="dk2"/>
                </a:solidFill>
              </a:defRPr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e Slide + Subtitle (Dark)">
  <p:cSld name="CUSTOM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/>
        </p:nvSpPr>
        <p:spPr>
          <a:xfrm>
            <a:off x="365669" y="6400800"/>
            <a:ext cx="272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COMPASS</a:t>
            </a:r>
            <a:r>
              <a:rPr lang="en" sz="1200" b="1">
                <a:solidFill>
                  <a:schemeClr val="accent6"/>
                </a:solidFill>
                <a:latin typeface="Spartan"/>
                <a:ea typeface="Spartan"/>
                <a:cs typeface="Spartan"/>
                <a:sym typeface="Spartan"/>
              </a:rPr>
              <a:t>RED</a:t>
            </a:r>
            <a:endParaRPr sz="1200" b="1">
              <a:solidFill>
                <a:schemeClr val="accent6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642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Spartan"/>
              <a:buNone/>
              <a:defRPr sz="3600" b="1">
                <a:latin typeface="Spartan"/>
                <a:ea typeface="Spartan"/>
                <a:cs typeface="Spartan"/>
                <a:sym typeface="Spart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buNone/>
              <a:defRPr sz="1200"/>
            </a:lvl1pPr>
            <a:lvl2pPr lvl="1">
              <a:buNone/>
              <a:defRPr sz="1200"/>
            </a:lvl2pPr>
            <a:lvl3pPr lvl="2">
              <a:buNone/>
              <a:defRPr sz="1200"/>
            </a:lvl3pPr>
            <a:lvl4pPr lvl="3">
              <a:buNone/>
              <a:defRPr sz="1200"/>
            </a:lvl4pPr>
            <a:lvl5pPr lvl="4">
              <a:buNone/>
              <a:defRPr sz="1200"/>
            </a:lvl5pPr>
            <a:lvl6pPr lvl="5">
              <a:buNone/>
              <a:defRPr sz="1200"/>
            </a:lvl6pPr>
            <a:lvl7pPr lvl="6">
              <a:buNone/>
              <a:defRPr sz="1200"/>
            </a:lvl7pPr>
            <a:lvl8pPr lvl="7">
              <a:buNone/>
              <a:defRPr sz="1200"/>
            </a:lvl8pPr>
            <a:lvl9pPr lvl="8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369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365760" y="1600200"/>
            <a:ext cx="11421000" cy="434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Break - Challenge">
  <p:cSld name="CUSTOM_2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2"/>
          <p:cNvPicPr preferRelativeResize="0"/>
          <p:nvPr/>
        </p:nvPicPr>
        <p:blipFill rotWithShape="1">
          <a:blip r:embed="rId2">
            <a:alphaModFix amt="30000"/>
          </a:blip>
          <a:srcRect t="5357" b="10275"/>
          <a:stretch/>
        </p:blipFill>
        <p:spPr>
          <a:xfrm>
            <a:off x="0" y="0"/>
            <a:ext cx="12188948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/>
          <p:nvPr/>
        </p:nvSpPr>
        <p:spPr>
          <a:xfrm>
            <a:off x="365669" y="6400800"/>
            <a:ext cx="27282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Spartan"/>
                <a:ea typeface="Spartan"/>
                <a:cs typeface="Spartan"/>
                <a:sym typeface="Spartan"/>
              </a:rPr>
              <a:t>COMPASS</a:t>
            </a:r>
            <a:r>
              <a:rPr lang="en" sz="1200" b="1">
                <a:solidFill>
                  <a:schemeClr val="accent6"/>
                </a:solidFill>
                <a:latin typeface="Spartan"/>
                <a:ea typeface="Spartan"/>
                <a:cs typeface="Spartan"/>
                <a:sym typeface="Spartan"/>
              </a:rPr>
              <a:t>RED</a:t>
            </a:r>
            <a:endParaRPr sz="1200" b="1">
              <a:solidFill>
                <a:schemeClr val="accent6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64" name="Google Shape;64;p12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642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Spartan"/>
              <a:buNone/>
              <a:defRPr sz="3600" b="1">
                <a:latin typeface="Spartan"/>
                <a:ea typeface="Spartan"/>
                <a:cs typeface="Spartan"/>
                <a:sym typeface="Spart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 sz="1200"/>
            </a:lvl1pPr>
            <a:lvl2pPr lvl="1" rtl="0">
              <a:buNone/>
              <a:defRPr sz="1200"/>
            </a:lvl2pPr>
            <a:lvl3pPr lvl="2" rtl="0">
              <a:buNone/>
              <a:defRPr sz="1200"/>
            </a:lvl3pPr>
            <a:lvl4pPr lvl="3" rtl="0">
              <a:buNone/>
              <a:defRPr sz="1200"/>
            </a:lvl4pPr>
            <a:lvl5pPr lvl="4" rtl="0">
              <a:buNone/>
              <a:defRPr sz="1200"/>
            </a:lvl5pPr>
            <a:lvl6pPr lvl="5" rtl="0">
              <a:buNone/>
              <a:defRPr sz="1200"/>
            </a:lvl6pPr>
            <a:lvl7pPr lvl="6" rtl="0">
              <a:buNone/>
              <a:defRPr sz="1200"/>
            </a:lvl7pPr>
            <a:lvl8pPr lvl="7" rtl="0">
              <a:buNone/>
              <a:defRPr sz="1200"/>
            </a:lvl8pPr>
            <a:lvl9pPr lvl="8" rtl="0"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2"/>
          <p:cNvSpPr txBox="1">
            <a:spLocks noGrp="1"/>
          </p:cNvSpPr>
          <p:nvPr>
            <p:ph type="subTitle" idx="1"/>
          </p:nvPr>
        </p:nvSpPr>
        <p:spPr>
          <a:xfrm>
            <a:off x="365675" y="914400"/>
            <a:ext cx="9774000" cy="369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65750" y="365750"/>
            <a:ext cx="11376600" cy="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"/>
              <a:buNone/>
              <a:defRPr sz="3600" b="1">
                <a:solidFill>
                  <a:schemeClr val="dk1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Spartan"/>
              <a:buNone/>
              <a:defRPr sz="64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11150925" y="6311856"/>
            <a:ext cx="731400" cy="2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65750" y="1600200"/>
            <a:ext cx="11376600" cy="24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  <a:def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○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■"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8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789125" y="1124712"/>
            <a:ext cx="10610700" cy="67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MANAGEMENT TOOL</a:t>
            </a:r>
            <a:endParaRPr dirty="0"/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3642125" y="5715000"/>
            <a:ext cx="4904700" cy="1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06/23/2022 | Proprietary &amp; Confidential</a:t>
            </a:r>
            <a:endParaRPr dirty="0"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2"/>
          </p:nvPr>
        </p:nvSpPr>
        <p:spPr>
          <a:xfrm>
            <a:off x="790925" y="1856232"/>
            <a:ext cx="106071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PM TOOL COMPARISON</a:t>
            </a:r>
            <a:endParaRPr dirty="0"/>
          </a:p>
        </p:txBody>
      </p:sp>
      <p:sp>
        <p:nvSpPr>
          <p:cNvPr id="119" name="Google Shape;119;p20"/>
          <p:cNvSpPr txBox="1">
            <a:spLocks noGrp="1"/>
          </p:cNvSpPr>
          <p:nvPr>
            <p:ph type="body" idx="3"/>
          </p:nvPr>
        </p:nvSpPr>
        <p:spPr>
          <a:xfrm>
            <a:off x="4855464" y="4663440"/>
            <a:ext cx="2469000" cy="2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Prepared By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SELECTION PARAMETERS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buFont typeface="Roboto"/>
              <a:buNone/>
            </a:pPr>
            <a:r>
              <a:rPr lang="en-US" dirty="0"/>
              <a:t>PARAMETERS FOR COMPARISON</a:t>
            </a:r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2"/>
          </p:nvPr>
        </p:nvSpPr>
        <p:spPr>
          <a:xfrm>
            <a:off x="365675" y="1600200"/>
            <a:ext cx="8710231" cy="434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indent="-323850">
              <a:buSzPts val="1500"/>
            </a:pPr>
            <a:r>
              <a:rPr lang="en-US" sz="1500" dirty="0"/>
              <a:t>DUO MFA</a:t>
            </a:r>
          </a:p>
          <a:p>
            <a:pPr indent="-323850">
              <a:buSzPts val="1500"/>
            </a:pPr>
            <a:r>
              <a:rPr lang="en-US" sz="1500" dirty="0"/>
              <a:t>On Cloud</a:t>
            </a:r>
          </a:p>
          <a:p>
            <a:pPr indent="-323850">
              <a:buSzPts val="1500"/>
            </a:pPr>
            <a:r>
              <a:rPr lang="en-US" sz="1500" dirty="0"/>
              <a:t>Reporting</a:t>
            </a:r>
          </a:p>
          <a:p>
            <a:pPr indent="-323850">
              <a:buSzPts val="1500"/>
            </a:pPr>
            <a:r>
              <a:rPr lang="en-US" sz="1500" dirty="0"/>
              <a:t>Kanban View</a:t>
            </a:r>
          </a:p>
          <a:p>
            <a:pPr indent="-323850">
              <a:buSzPts val="1500"/>
            </a:pPr>
            <a:r>
              <a:rPr lang="en-US" sz="1500" dirty="0"/>
              <a:t>Bulk Change</a:t>
            </a:r>
          </a:p>
          <a:p>
            <a:pPr indent="-323850">
              <a:buSzPts val="1500"/>
            </a:pPr>
            <a:r>
              <a:rPr lang="en-US" sz="1500" dirty="0"/>
              <a:t>GitHub Integration</a:t>
            </a:r>
          </a:p>
          <a:p>
            <a:pPr indent="-323850">
              <a:buSzPts val="1500"/>
            </a:pPr>
            <a:r>
              <a:rPr lang="en-US" sz="1500" dirty="0"/>
              <a:t>Question Community</a:t>
            </a:r>
          </a:p>
          <a:p>
            <a:pPr indent="-323850">
              <a:buSzPts val="1500"/>
            </a:pPr>
            <a:r>
              <a:rPr lang="en-US" sz="1500" dirty="0"/>
              <a:t>Easy to Understand UI</a:t>
            </a:r>
          </a:p>
          <a:p>
            <a:pPr indent="-323850">
              <a:buSzPts val="1500"/>
            </a:pPr>
            <a:r>
              <a:rPr lang="en-US" sz="1500" dirty="0"/>
              <a:t>Ease of Historical Task Search</a:t>
            </a:r>
          </a:p>
          <a:p>
            <a:pPr indent="-323850">
              <a:buSzPts val="1500"/>
            </a:pPr>
            <a:r>
              <a:rPr lang="en-US" sz="1500" dirty="0"/>
              <a:t>Dependent Task/Story Management</a:t>
            </a:r>
          </a:p>
          <a:p>
            <a:pPr indent="-323850">
              <a:buSzPts val="1500"/>
            </a:pPr>
            <a:r>
              <a:rPr lang="en-US" sz="1500" dirty="0"/>
              <a:t>Ease of Migrating from Moday.com</a:t>
            </a:r>
          </a:p>
          <a:p>
            <a:pPr indent="-323850">
              <a:buSzPts val="1500"/>
            </a:pPr>
            <a:r>
              <a:rPr lang="en-US" sz="1500" dirty="0"/>
              <a:t>Capacity/Sprint/Velocity Reporting</a:t>
            </a:r>
          </a:p>
          <a:p>
            <a:pPr indent="-323850">
              <a:buSzPts val="1500"/>
            </a:pPr>
            <a:r>
              <a:rPr lang="en-US" sz="1500" dirty="0"/>
              <a:t>Track Team Members Capacity/Volume</a:t>
            </a:r>
          </a:p>
          <a:p>
            <a:pPr indent="-323850">
              <a:buSzPts val="1500"/>
            </a:pPr>
            <a:r>
              <a:rPr lang="en-US" sz="1500" dirty="0"/>
              <a:t>Milestone/Epic/Project/Story Structure</a:t>
            </a:r>
          </a:p>
          <a:p>
            <a:pPr indent="-323850">
              <a:buSzPts val="1500"/>
            </a:pPr>
            <a:r>
              <a:rPr lang="en-US" sz="1500" dirty="0"/>
              <a:t>Multiple Views (Backlog, Kanban, Sprint boards) </a:t>
            </a: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087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3" name="Google Shape;132;p22">
            <a:extLst>
              <a:ext uri="{FF2B5EF4-FFF2-40B4-BE49-F238E27FC236}">
                <a16:creationId xmlns:a16="http://schemas.microsoft.com/office/drawing/2014/main" id="{66F221F1-EFE0-E733-2329-FB5A632382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7898" y="3151950"/>
            <a:ext cx="2493028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MONDAY.COM ALTERNATIVES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>
            <a:off x="365760" y="914400"/>
            <a:ext cx="9774000" cy="276999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>
              <a:buFont typeface="Roboto"/>
              <a:buNone/>
            </a:pPr>
            <a:r>
              <a:rPr lang="en-US" dirty="0"/>
              <a:t>LISTS OF PROJECT MANAGEMENT TOOLS</a:t>
            </a:r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2"/>
          </p:nvPr>
        </p:nvSpPr>
        <p:spPr>
          <a:xfrm>
            <a:off x="365675" y="1885964"/>
            <a:ext cx="2688810" cy="434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lvl="0" indent="-323850">
              <a:buSzPts val="1500"/>
            </a:pPr>
            <a:r>
              <a:rPr lang="en-US" sz="1500" dirty="0"/>
              <a:t>Jira/Confluence</a:t>
            </a:r>
            <a:endParaRPr sz="1500" dirty="0"/>
          </a:p>
          <a:p>
            <a:pPr lvl="0" indent="-323850">
              <a:buSzPts val="1500"/>
            </a:pPr>
            <a:endParaRPr sz="1500" dirty="0"/>
          </a:p>
          <a:p>
            <a:pPr lvl="0" indent="-323850">
              <a:buSzPts val="1500"/>
            </a:pPr>
            <a:r>
              <a:rPr lang="en-US" sz="1500" dirty="0"/>
              <a:t>Shortcut</a:t>
            </a:r>
            <a:endParaRPr sz="1500" dirty="0"/>
          </a:p>
          <a:p>
            <a:pPr lvl="0" indent="-323850">
              <a:buSzPts val="1500"/>
            </a:pPr>
            <a:endParaRPr sz="1500" dirty="0"/>
          </a:p>
          <a:p>
            <a:pPr lvl="0" indent="-323850">
              <a:buSzPts val="1500"/>
            </a:pPr>
            <a:r>
              <a:rPr lang="en-US" sz="1500" dirty="0"/>
              <a:t>KanbanFlow</a:t>
            </a:r>
            <a:endParaRPr sz="1500" dirty="0"/>
          </a:p>
          <a:p>
            <a:pPr lvl="0" indent="-323850">
              <a:buSzPts val="1500"/>
            </a:pPr>
            <a:endParaRPr sz="1500" dirty="0"/>
          </a:p>
          <a:p>
            <a:pPr lvl="0" indent="-323850">
              <a:buSzPts val="1500"/>
            </a:pPr>
            <a:r>
              <a:rPr lang="en-US" sz="1500" dirty="0"/>
              <a:t>Kabanize</a:t>
            </a:r>
            <a:endParaRPr sz="1500" dirty="0"/>
          </a:p>
          <a:p>
            <a:pPr lvl="0" indent="-323850">
              <a:buSzPts val="1500"/>
            </a:pPr>
            <a:endParaRPr sz="1500" dirty="0"/>
          </a:p>
          <a:p>
            <a:pPr lvl="0" indent="-323850">
              <a:buSzPts val="1500"/>
            </a:pPr>
            <a:r>
              <a:rPr lang="en-US" sz="1500" dirty="0"/>
              <a:t>Notion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144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SELECTION PARAMETERS FOR COMPARISON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aphicFrame>
        <p:nvGraphicFramePr>
          <p:cNvPr id="8" name="Google Shape;380;p41">
            <a:extLst>
              <a:ext uri="{FF2B5EF4-FFF2-40B4-BE49-F238E27FC236}">
                <a16:creationId xmlns:a16="http://schemas.microsoft.com/office/drawing/2014/main" id="{DCEC608B-93B1-C928-4A96-6CD9633C5D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8619512"/>
              </p:ext>
            </p:extLst>
          </p:nvPr>
        </p:nvGraphicFramePr>
        <p:xfrm>
          <a:off x="365675" y="1237161"/>
          <a:ext cx="6439386" cy="4846328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36001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19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373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REQUIREMENTS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FOCUS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PRIORITY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Kanban View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Simplified Bulk Change 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Client Status Reporting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Helpful Question Community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4608844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Historical Task Search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2690306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Migrating from Moday.com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935424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Capacity/Sprint/Velocity Reporting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4491386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Track Team Members Capacity/Volume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052473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Robust Dependent Task/Story Management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706904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Milestone/Epic/Project/Story Structure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Project Management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215805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DUO Multi Factor Authentication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UI/UX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87607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Cloud-Hosted and Accessible via a browser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UI/UX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829279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Navigation (Easy to Search)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UI/UX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Required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5908502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Multiple Views (Backlog, Kanban, Sprint boards) 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Arial"/>
                        </a:rPr>
                        <a:t>UI/UX</a:t>
                      </a: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415485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GitHub Integration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Integration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3721563"/>
                  </a:ext>
                </a:extLst>
              </a:tr>
              <a:tr h="282037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Workflow Automation is intuitive</a:t>
                      </a:r>
                    </a:p>
                  </a:txBody>
                  <a:tcPr marL="8599" marR="8599" marT="859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Integration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Nice-to-Have</a:t>
                      </a:r>
                    </a:p>
                  </a:txBody>
                  <a:tcPr marL="33296" marR="33296" marT="33296" marB="332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250514"/>
                  </a:ext>
                </a:extLst>
              </a:tr>
            </a:tbl>
          </a:graphicData>
        </a:graphic>
      </p:graphicFrame>
      <p:graphicFrame>
        <p:nvGraphicFramePr>
          <p:cNvPr id="13" name="Google Shape;380;p41">
            <a:extLst>
              <a:ext uri="{FF2B5EF4-FFF2-40B4-BE49-F238E27FC236}">
                <a16:creationId xmlns:a16="http://schemas.microsoft.com/office/drawing/2014/main" id="{6354F8DC-E0F8-5D1B-2AA8-2EFFCD37BF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7400029"/>
              </p:ext>
            </p:extLst>
          </p:nvPr>
        </p:nvGraphicFramePr>
        <p:xfrm>
          <a:off x="7425718" y="1237161"/>
          <a:ext cx="2471655" cy="1479518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180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8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76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DESCRIPTION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SCORE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Does Not Meet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3579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217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MONDAY.COM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11056175" y="638815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aphicFrame>
        <p:nvGraphicFramePr>
          <p:cNvPr id="8" name="Google Shape;380;p41">
            <a:extLst>
              <a:ext uri="{FF2B5EF4-FFF2-40B4-BE49-F238E27FC236}">
                <a16:creationId xmlns:a16="http://schemas.microsoft.com/office/drawing/2014/main" id="{DCEC608B-93B1-C928-4A96-6CD9633C5D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6285666"/>
              </p:ext>
            </p:extLst>
          </p:nvPr>
        </p:nvGraphicFramePr>
        <p:xfrm>
          <a:off x="4299275" y="1004377"/>
          <a:ext cx="7488300" cy="5093820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3508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6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4047">
                  <a:extLst>
                    <a:ext uri="{9D8B030D-6E8A-4147-A177-3AD203B41FA5}">
                      <a16:colId xmlns:a16="http://schemas.microsoft.com/office/drawing/2014/main" val="2279015990"/>
                    </a:ext>
                  </a:extLst>
                </a:gridCol>
              </a:tblGrid>
              <a:tr h="252044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REQUIREMENTS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SCORE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COMMENTS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GitHub Integration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Easy Integration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Workflow Automation is intuitive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1757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Intuitive Kanban View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Has List View of task as cards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Milestone/Epic/Project/Story Structure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Not intuitive structural view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460884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Robust Dependent Task/Story Management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Needs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2690306"/>
                  </a:ext>
                </a:extLst>
              </a:tr>
              <a:tr h="37782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Client Status Reporting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Needs Cycle time, Leadtime charts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935424"/>
                  </a:ext>
                </a:extLst>
              </a:tr>
              <a:tr h="33280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Capacity/Sprint/Velocity Reporting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Cannot have charts across sprint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4491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Ease of Historical Task Search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Easy search using Search bar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05247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Simplified Bulk Change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Can move task across boards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7069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Track Team Members Capacity/Volume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215805"/>
                  </a:ext>
                </a:extLst>
              </a:tr>
              <a:tr h="33280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Helpful Question Community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Not active community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8760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Ease of Migrating from Moday.com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Has Import . Export, needs Excel format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82927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Cloud-Hosted and Accessible via a browser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Mobile and browser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5908502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Intuitive Navigation (Easy to Search)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Search bar is easy to use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415485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DUO Multi Factor Authentication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Has Two-Factor Authentication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3721563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Multiple Views (Backlog, Kanban, Sprint board)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25051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Total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5068161"/>
                  </a:ext>
                </a:extLst>
              </a:tr>
            </a:tbl>
          </a:graphicData>
        </a:graphic>
      </p:graphicFrame>
      <p:graphicFrame>
        <p:nvGraphicFramePr>
          <p:cNvPr id="5" name="Google Shape;380;p41">
            <a:extLst>
              <a:ext uri="{FF2B5EF4-FFF2-40B4-BE49-F238E27FC236}">
                <a16:creationId xmlns:a16="http://schemas.microsoft.com/office/drawing/2014/main" id="{1B8A5207-5A98-D4EE-CA97-37BB33F9D7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3636730"/>
              </p:ext>
            </p:extLst>
          </p:nvPr>
        </p:nvGraphicFramePr>
        <p:xfrm>
          <a:off x="1405126" y="2534794"/>
          <a:ext cx="2471655" cy="1479518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180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8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76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DESCRIPTION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SCORE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Does Not Meet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3579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015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JIRA/CONFLUENCE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aphicFrame>
        <p:nvGraphicFramePr>
          <p:cNvPr id="5" name="Google Shape;380;p41">
            <a:extLst>
              <a:ext uri="{FF2B5EF4-FFF2-40B4-BE49-F238E27FC236}">
                <a16:creationId xmlns:a16="http://schemas.microsoft.com/office/drawing/2014/main" id="{7011BE21-2081-989C-AEC7-093040AE40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4647717"/>
              </p:ext>
            </p:extLst>
          </p:nvPr>
        </p:nvGraphicFramePr>
        <p:xfrm>
          <a:off x="9153463" y="1010702"/>
          <a:ext cx="2471655" cy="1479518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180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8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76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DESCRIPTION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SCORE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Does Not Meet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3579891"/>
                  </a:ext>
                </a:extLst>
              </a:tr>
            </a:tbl>
          </a:graphicData>
        </a:graphic>
      </p:graphicFrame>
      <p:graphicFrame>
        <p:nvGraphicFramePr>
          <p:cNvPr id="9" name="Google Shape;380;p41">
            <a:extLst>
              <a:ext uri="{FF2B5EF4-FFF2-40B4-BE49-F238E27FC236}">
                <a16:creationId xmlns:a16="http://schemas.microsoft.com/office/drawing/2014/main" id="{68D932A4-6CD3-7996-68B9-47A4377EBD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3553485"/>
              </p:ext>
            </p:extLst>
          </p:nvPr>
        </p:nvGraphicFramePr>
        <p:xfrm>
          <a:off x="365675" y="1010702"/>
          <a:ext cx="7488300" cy="4746086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3508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6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4047">
                  <a:extLst>
                    <a:ext uri="{9D8B030D-6E8A-4147-A177-3AD203B41FA5}">
                      <a16:colId xmlns:a16="http://schemas.microsoft.com/office/drawing/2014/main" val="2279015990"/>
                    </a:ext>
                  </a:extLst>
                </a:gridCol>
              </a:tblGrid>
              <a:tr h="252044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REQUIREMENTS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SCORE</a:t>
                      </a:r>
                      <a:endParaRPr lang="en-US"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COMMENTS</a:t>
                      </a:r>
                      <a:endParaRPr lang="en-US"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GitHub Integration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Workflow Automation is intuitive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17570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Intuitive Kanban View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Milestone/Epic/Project/Story Structure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460884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Robust Dependent Task/Story Management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Allow associate tasks and subtasks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2690306"/>
                  </a:ext>
                </a:extLst>
              </a:tr>
              <a:tr h="248159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Client Status Reporting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In-depth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935424"/>
                  </a:ext>
                </a:extLst>
              </a:tr>
              <a:tr h="230659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Capacity/Sprint/Velocity Reporting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In-depth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4491386"/>
                  </a:ext>
                </a:extLst>
              </a:tr>
              <a:tr h="255373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Ease of Historical Task Search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05247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Simplified Bulk Change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In-depth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7069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Track Team Members Capacity/Volume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In-depth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215805"/>
                  </a:ext>
                </a:extLst>
              </a:tr>
              <a:tr h="332802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Helpful Question Community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Active Community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8760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Ease of Migrating from Moday.com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Huge difference in format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82927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Cloud-Hosted and Accessible via a browser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Mobile and browser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5908502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Intuitive Navigation (Easy to Search)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Has dropdown to query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415485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DUO Multi Factor Authentication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3721563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Multiple Views (Backlog, Kanban, Sprint board)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lnSpc>
                          <a:spcPct val="100000"/>
                        </a:lnSpc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25051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Total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5068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572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SHORTCUT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aphicFrame>
        <p:nvGraphicFramePr>
          <p:cNvPr id="5" name="Google Shape;380;p41">
            <a:extLst>
              <a:ext uri="{FF2B5EF4-FFF2-40B4-BE49-F238E27FC236}">
                <a16:creationId xmlns:a16="http://schemas.microsoft.com/office/drawing/2014/main" id="{BFA50B40-63D6-506E-81E2-2660E2F820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7590382"/>
              </p:ext>
            </p:extLst>
          </p:nvPr>
        </p:nvGraphicFramePr>
        <p:xfrm>
          <a:off x="365675" y="1063906"/>
          <a:ext cx="2471655" cy="1479518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180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8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76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DESCRIPTION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SCORE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Does Not Meet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3579891"/>
                  </a:ext>
                </a:extLst>
              </a:tr>
            </a:tbl>
          </a:graphicData>
        </a:graphic>
      </p:graphicFrame>
      <p:graphicFrame>
        <p:nvGraphicFramePr>
          <p:cNvPr id="6" name="Google Shape;380;p41">
            <a:extLst>
              <a:ext uri="{FF2B5EF4-FFF2-40B4-BE49-F238E27FC236}">
                <a16:creationId xmlns:a16="http://schemas.microsoft.com/office/drawing/2014/main" id="{E925C786-5B88-0206-7D48-04774435A5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9073415"/>
              </p:ext>
            </p:extLst>
          </p:nvPr>
        </p:nvGraphicFramePr>
        <p:xfrm>
          <a:off x="4073928" y="919850"/>
          <a:ext cx="7488300" cy="4117750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3508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6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4047">
                  <a:extLst>
                    <a:ext uri="{9D8B030D-6E8A-4147-A177-3AD203B41FA5}">
                      <a16:colId xmlns:a16="http://schemas.microsoft.com/office/drawing/2014/main" val="2279015990"/>
                    </a:ext>
                  </a:extLst>
                </a:gridCol>
              </a:tblGrid>
              <a:tr h="252044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REQUIREMENTS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SCORE</a:t>
                      </a:r>
                      <a:endParaRPr lang="en-US"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COMMENTS</a:t>
                      </a:r>
                      <a:endParaRPr lang="en-US"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GitHub Integration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Many mode code base Integration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Workflow Automation is intuitive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1757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Intuitive Kanban View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Easy to understand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Milestone/Epic/Project/Story Structure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No tree structure but has Easy view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460884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Robust Dependent Task/Story Management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Allows to create block story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2690306"/>
                  </a:ext>
                </a:extLst>
              </a:tr>
              <a:tr h="25663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Client Status Reporting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Auto burn down and Cycle Time charts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935424"/>
                  </a:ext>
                </a:extLst>
              </a:tr>
              <a:tr h="25537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Capacity/Sprint/Velocity Reporting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Auto generate, select(story count/point)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4491386"/>
                  </a:ext>
                </a:extLst>
              </a:tr>
              <a:tr h="27184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Ease of Historical Task Search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Has Filter page for easy querying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052473"/>
                  </a:ext>
                </a:extLst>
              </a:tr>
              <a:tr h="24713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Simplified Bulk Change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706904"/>
                  </a:ext>
                </a:extLst>
              </a:tr>
              <a:tr h="22242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Track Team Members Capacity/Volume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215805"/>
                  </a:ext>
                </a:extLst>
              </a:tr>
              <a:tr h="21418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Helpful Question Community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Active Community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87607"/>
                  </a:ext>
                </a:extLst>
              </a:tr>
              <a:tr h="22242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Ease of Migrating from Moday.com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Ask process you are migrating from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829279"/>
                  </a:ext>
                </a:extLst>
              </a:tr>
              <a:tr h="21418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Cloud-Hosted and Accessible via a browser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Has browser view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5908502"/>
                  </a:ext>
                </a:extLst>
              </a:tr>
              <a:tr h="23889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Intuitive Navigation (Easy to Search)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Requirement(Assigned to me)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415485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DUO Multi Factor Authentication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Business plan has TFA and SSO login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3721563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Multiple Views (Backlog, Kanban, Sprint board)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25051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Total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5068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7975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KANBANFLOW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aphicFrame>
        <p:nvGraphicFramePr>
          <p:cNvPr id="5" name="Google Shape;380;p41">
            <a:extLst>
              <a:ext uri="{FF2B5EF4-FFF2-40B4-BE49-F238E27FC236}">
                <a16:creationId xmlns:a16="http://schemas.microsoft.com/office/drawing/2014/main" id="{039D694F-2C75-9C22-C030-131A036A41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300931"/>
              </p:ext>
            </p:extLst>
          </p:nvPr>
        </p:nvGraphicFramePr>
        <p:xfrm>
          <a:off x="9315920" y="919850"/>
          <a:ext cx="2471655" cy="1479518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180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8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76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DESCRIPTION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Spartan"/>
                        <a:cs typeface="Spartan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Spartan"/>
                          <a:cs typeface="Spartan"/>
                          <a:sym typeface="Spartan"/>
                        </a:rPr>
                        <a:t>SCORE</a:t>
                      </a:r>
                    </a:p>
                  </a:txBody>
                  <a:tcPr marL="33296" marR="33296" marT="33296" marB="332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Does Not Meet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with Workaround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Meets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854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Exceeds Requirement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3579891"/>
                  </a:ext>
                </a:extLst>
              </a:tr>
            </a:tbl>
          </a:graphicData>
        </a:graphic>
      </p:graphicFrame>
      <p:graphicFrame>
        <p:nvGraphicFramePr>
          <p:cNvPr id="6" name="Google Shape;380;p41">
            <a:extLst>
              <a:ext uri="{FF2B5EF4-FFF2-40B4-BE49-F238E27FC236}">
                <a16:creationId xmlns:a16="http://schemas.microsoft.com/office/drawing/2014/main" id="{DA94BBEB-CB4A-304D-3B00-A2375785B1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1150768"/>
              </p:ext>
            </p:extLst>
          </p:nvPr>
        </p:nvGraphicFramePr>
        <p:xfrm>
          <a:off x="365675" y="1010114"/>
          <a:ext cx="7488300" cy="5299246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3508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6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4047">
                  <a:extLst>
                    <a:ext uri="{9D8B030D-6E8A-4147-A177-3AD203B41FA5}">
                      <a16:colId xmlns:a16="http://schemas.microsoft.com/office/drawing/2014/main" val="2279015990"/>
                    </a:ext>
                  </a:extLst>
                </a:gridCol>
              </a:tblGrid>
              <a:tr h="252044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REQUIREMENTS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SCORE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COMMENTS</a:t>
                      </a:r>
                      <a:endParaRPr lang="en-US"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Kanban View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0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Simple View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Simplified Bulk Change 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0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No bulk change allowed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17570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Client Status Reporting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0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Too simple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Helpful Question Community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460884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Historical Task Search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2690306"/>
                  </a:ext>
                </a:extLst>
              </a:tr>
              <a:tr h="377824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Migrating from Moday.com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935424"/>
                  </a:ext>
                </a:extLst>
              </a:tr>
              <a:tr h="332802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Capacity/Sprint/Velocity Reporting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4491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Track Team Members Capacity/Volume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05247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Robust Dependent Task/Story Management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0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Too simple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7069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Milestone/Epic/Project/Story Structure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0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Too simple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215805"/>
                  </a:ext>
                </a:extLst>
              </a:tr>
              <a:tr h="332802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DUO Multi Factor Authentication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2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Too simple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8760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Cloud-Hosted and Accessible via a browser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2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Too simple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82927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Navigation (Easy to Search)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2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Too simple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5908502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Multiple Views (Backlog, Kanban, Sprint board) 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0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Too simple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415485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GitHub Integration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3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Roboto"/>
                          <a:ea typeface="Roboto"/>
                          <a:cs typeface="Arial"/>
                          <a:sym typeface="Roboto"/>
                        </a:rPr>
                        <a:t>Too simple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3721563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Workflow Automation is intuitive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No workflow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25051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Total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5068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9364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KABANIZE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aphicFrame>
        <p:nvGraphicFramePr>
          <p:cNvPr id="5" name="Google Shape;380;p41">
            <a:extLst>
              <a:ext uri="{FF2B5EF4-FFF2-40B4-BE49-F238E27FC236}">
                <a16:creationId xmlns:a16="http://schemas.microsoft.com/office/drawing/2014/main" id="{51B52727-80F4-DEF0-6AF8-0DE47D63D8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7909247"/>
              </p:ext>
            </p:extLst>
          </p:nvPr>
        </p:nvGraphicFramePr>
        <p:xfrm>
          <a:off x="365675" y="1010114"/>
          <a:ext cx="7488300" cy="5299246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3508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6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4047">
                  <a:extLst>
                    <a:ext uri="{9D8B030D-6E8A-4147-A177-3AD203B41FA5}">
                      <a16:colId xmlns:a16="http://schemas.microsoft.com/office/drawing/2014/main" val="2279015990"/>
                    </a:ext>
                  </a:extLst>
                </a:gridCol>
              </a:tblGrid>
              <a:tr h="252044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REQUIREMENTS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SCORE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COMMENTS</a:t>
                      </a:r>
                      <a:endParaRPr lang="en-US"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Kanban View</a:t>
                      </a:r>
                      <a:endParaRPr lang="en-US" sz="13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Simplified Bulk Change 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17570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Client Status Reporting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Helpful Question Community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460884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Historical Task Search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2690306"/>
                  </a:ext>
                </a:extLst>
              </a:tr>
              <a:tr h="377824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Migrating from Moday.com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935424"/>
                  </a:ext>
                </a:extLst>
              </a:tr>
              <a:tr h="332802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Capacity/Sprint/Velocity Reporting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4491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Track Team Members Capacity/Volume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05247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Robust Dependent Task/Story Management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7069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Milestone/Epic/Project/Story Structure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215805"/>
                  </a:ext>
                </a:extLst>
              </a:tr>
              <a:tr h="332802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DUO Multi Factor Authentication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8760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Cloud-Hosted and Accessible via a browser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82927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Navigation (Easy to Search)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5908502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Multiple Views (Backlog, Kanban, Sprint board) 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415485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GitHub Integration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3721563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Workflow Automation is intuitive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25051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Total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5068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2599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65675" y="365750"/>
            <a:ext cx="114219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NOTION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11109960" y="6400800"/>
            <a:ext cx="731400" cy="2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aphicFrame>
        <p:nvGraphicFramePr>
          <p:cNvPr id="5" name="Google Shape;380;p41">
            <a:extLst>
              <a:ext uri="{FF2B5EF4-FFF2-40B4-BE49-F238E27FC236}">
                <a16:creationId xmlns:a16="http://schemas.microsoft.com/office/drawing/2014/main" id="{3BF4A399-F761-9938-8D85-C981E3A6E4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7442400"/>
              </p:ext>
            </p:extLst>
          </p:nvPr>
        </p:nvGraphicFramePr>
        <p:xfrm>
          <a:off x="365675" y="1010114"/>
          <a:ext cx="7488300" cy="5299246"/>
        </p:xfrm>
        <a:graphic>
          <a:graphicData uri="http://schemas.openxmlformats.org/drawingml/2006/table">
            <a:tbl>
              <a:tblPr>
                <a:noFill/>
                <a:tableStyleId>{4CFEF1BC-5351-433B-A39C-22AB66D5E879}</a:tableStyleId>
              </a:tblPr>
              <a:tblGrid>
                <a:gridCol w="3508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6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4047">
                  <a:extLst>
                    <a:ext uri="{9D8B030D-6E8A-4147-A177-3AD203B41FA5}">
                      <a16:colId xmlns:a16="http://schemas.microsoft.com/office/drawing/2014/main" val="2279015990"/>
                    </a:ext>
                  </a:extLst>
                </a:gridCol>
              </a:tblGrid>
              <a:tr h="252044">
                <a:tc>
                  <a:txBody>
                    <a:bodyPr/>
                    <a:lstStyle/>
                    <a:p>
                      <a:pPr marL="0" marR="0" lvl="0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REQUIREMENTS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 dirty="0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SCORE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Spartan"/>
                          <a:ea typeface="Roboto"/>
                          <a:cs typeface="Arial"/>
                          <a:sym typeface="Spartan"/>
                        </a:rPr>
                        <a:t>COMMENTS</a:t>
                      </a:r>
                      <a:endParaRPr lang="en-US" sz="1600" b="1" i="0" u="none" strike="noStrike" cap="none" dirty="0">
                        <a:solidFill>
                          <a:srgbClr val="000000"/>
                        </a:solidFill>
                        <a:latin typeface="Spartan"/>
                        <a:ea typeface="Roboto"/>
                        <a:cs typeface="Arial"/>
                        <a:sym typeface="Spartan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Kanban View</a:t>
                      </a:r>
                      <a:endParaRPr lang="en-US" sz="13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4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1841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Simplified Bulk Change 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10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97882"/>
                  </a:ext>
                </a:extLst>
              </a:tr>
              <a:tr h="217570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Client Status Reporting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7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5420230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Helpful Question Community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12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460884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Historical Task Search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9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2690306"/>
                  </a:ext>
                </a:extLst>
              </a:tr>
              <a:tr h="377824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Ease of Migrating from Moday.com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13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935424"/>
                  </a:ext>
                </a:extLst>
              </a:tr>
              <a:tr h="332802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Capacity/Sprint/Velocity Reporting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8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noProof="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4491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Track Team Members Capacity/Volume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11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705247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Robust Dependent Task/Story Management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6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7069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Milestone/Epic/Project/Story Structure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5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215805"/>
                  </a:ext>
                </a:extLst>
              </a:tr>
              <a:tr h="332802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DUO Multi Factor Authentication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16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8760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Cloud-Hosted and Accessible via a browser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14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82927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Intuitive Navigation (Easy to Search)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15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5908502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Multiple Views (Backlog, Kanban, Sprint board) </a:t>
                      </a: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noProof="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Roboto"/>
                        </a:rPr>
                        <a:t>17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415485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GitHub Integration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-US" sz="13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Arial"/>
                        <a:sym typeface="Roboto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3721563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Workflow Automation is intuitive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250514"/>
                  </a:ext>
                </a:extLst>
              </a:tr>
              <a:tr h="210119">
                <a:tc>
                  <a:txBody>
                    <a:bodyPr/>
                    <a:lstStyle/>
                    <a:p>
                      <a:pPr marL="0" marR="0" lvl="1" indent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b="0" i="0" u="none" strike="noStrike" cap="none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Total</a:t>
                      </a: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8599" marR="8599" marT="859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Arial"/>
                          <a:sym typeface="Arial"/>
                        </a:rPr>
                        <a:t>18</a:t>
                      </a: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300" b="0" i="0" u="none" strike="noStrike" cap="none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Arial"/>
                        <a:sym typeface="Arial"/>
                      </a:endParaRPr>
                    </a:p>
                  </a:txBody>
                  <a:tcPr marL="21205" marR="21205" marT="21205" marB="2120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5068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8433794"/>
      </p:ext>
    </p:extLst>
  </p:cSld>
  <p:clrMapOvr>
    <a:masterClrMapping/>
  </p:clrMapOvr>
</p:sld>
</file>

<file path=ppt/theme/theme1.xml><?xml version="1.0" encoding="utf-8"?>
<a:theme xmlns:a="http://schemas.openxmlformats.org/drawingml/2006/main" name="CompassRed">
  <a:themeElements>
    <a:clrScheme name="Simple Light">
      <a:dk1>
        <a:srgbClr val="FFFFFF"/>
      </a:dk1>
      <a:lt1>
        <a:srgbClr val="111111"/>
      </a:lt1>
      <a:dk2>
        <a:srgbClr val="949494"/>
      </a:dk2>
      <a:lt2>
        <a:srgbClr val="E83536"/>
      </a:lt2>
      <a:accent1>
        <a:srgbClr val="10A1B9"/>
      </a:accent1>
      <a:accent2>
        <a:srgbClr val="C88600"/>
      </a:accent2>
      <a:accent3>
        <a:srgbClr val="077D72"/>
      </a:accent3>
      <a:accent4>
        <a:srgbClr val="D67979"/>
      </a:accent4>
      <a:accent5>
        <a:srgbClr val="965C8D"/>
      </a:accent5>
      <a:accent6>
        <a:srgbClr val="C3C3C3"/>
      </a:accent6>
      <a:hlink>
        <a:srgbClr val="E835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1137</TotalTime>
  <Words>1146</Words>
  <Application>Microsoft Office PowerPoint</Application>
  <PresentationFormat>Custom</PresentationFormat>
  <Paragraphs>412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Spartan</vt:lpstr>
      <vt:lpstr>Roboto</vt:lpstr>
      <vt:lpstr>Arial</vt:lpstr>
      <vt:lpstr>CompassRed</vt:lpstr>
      <vt:lpstr>PROJECT MANAGEMENT TOOL</vt:lpstr>
      <vt:lpstr>MONDAY.COM ALTERNATIVES</vt:lpstr>
      <vt:lpstr>SELECTION PARAMETERS FOR COMPARISON</vt:lpstr>
      <vt:lpstr>MONDAY.COM</vt:lpstr>
      <vt:lpstr>JIRA/CONFLUENCE</vt:lpstr>
      <vt:lpstr>SHORTCUT</vt:lpstr>
      <vt:lpstr>KANBANFLOW</vt:lpstr>
      <vt:lpstr>KABANIZE</vt:lpstr>
      <vt:lpstr>NOTION</vt:lpstr>
      <vt:lpstr>SELECTION PARAMETERS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 PROJECT IDEAS</dc:title>
  <dc:creator>Sunu</dc:creator>
  <cp:lastModifiedBy>Barik,Sunita</cp:lastModifiedBy>
  <cp:revision>91</cp:revision>
  <dcterms:modified xsi:type="dcterms:W3CDTF">2022-08-10T02:17:57Z</dcterms:modified>
</cp:coreProperties>
</file>